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531F03-3E50-4A8D-96E1-E945793FFB1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Раздел без заголовка" id="{EDA5D3CA-8C15-48EC-92AC-BCEC370D547D}">
          <p14:sldIdLst>
            <p14:sldId id="271"/>
            <p14:sldId id="272"/>
            <p14:sldId id="277"/>
          </p14:sldIdLst>
        </p14:section>
        <p14:section name="Раздел без заголовка" id="{D6D71477-CC55-4AA3-A1B6-A9EA743DD612}">
          <p14:sldIdLst>
            <p14:sldId id="273"/>
            <p14:sldId id="274"/>
            <p14:sldId id="275"/>
            <p14:sldId id="276"/>
            <p14:sldId id="278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A5E"/>
    <a:srgbClr val="AA9576"/>
    <a:srgbClr val="A6917A"/>
    <a:srgbClr val="D45E93"/>
    <a:srgbClr val="E39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2D22-568B-4E15-8F28-4F48D420513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A2F8F-C966-4180-AC85-58D207985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9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2F8F-C966-4180-AC85-58D2079859D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85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069348" y="81662"/>
            <a:ext cx="1008112" cy="1037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04864"/>
            <a:ext cx="8928992" cy="2232248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9572" y="236000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tserrat SemiBold" panose="00000700000000000000" pitchFamily="2" charset="-52"/>
              </a:rPr>
              <a:t>МЕТОДИКА ПРОВЕДЕНИЯ ЗАНЯТИЙ В ШКОЛЕ ЗДОРОВЬЯ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-52"/>
              </a:rPr>
              <a:t>«БЕЗОПАСНОСТЬ ПАЦИЕНТОВ»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4452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tserrat Medium" panose="00000600000000000000" pitchFamily="2" charset="-52"/>
              </a:rPr>
              <a:t>ГБУЗ «Центр общественного здоровья и медицинской профилактики»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95333" y="87342"/>
            <a:ext cx="683568" cy="7088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6309320"/>
            <a:ext cx="144016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6454114"/>
            <a:ext cx="208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9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7.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НЕВНИМАТЕЛЬНОСТЬ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1" y="1916832"/>
            <a:ext cx="5525689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83918" y="1704290"/>
            <a:ext cx="5112568" cy="294884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91930" y="1773894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rPr>
              <a:t>Нередко проявлением невнимательности является рассеянность пациента во время приема у врача в период получения рекомендаций по лечению, графику приёма препаратов и пр. В результате, выходя от врача, пациент может забыть часть информации, что скажется на лечении.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2942" y="5229200"/>
            <a:ext cx="3384376" cy="1368152"/>
          </a:xfrm>
          <a:prstGeom prst="rect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70840" y="5313111"/>
            <a:ext cx="325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Нужно записывать всё, что говорит врач, и не стесняться переспросить.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882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86525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4653136"/>
            <a:ext cx="6194892" cy="159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44824"/>
            <a:ext cx="462532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Montserrat SemiBold" panose="00000700000000000000" pitchFamily="2" charset="-52"/>
              </a:rPr>
              <a:t>8</a:t>
            </a:r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НЕПОДГОТОВЛЕННОСТЬ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058" y="1940349"/>
            <a:ext cx="3928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В идеале пациент должен правильно подготовиться к походу к </a:t>
            </a:r>
            <a:r>
              <a:rPr lang="ru-RU" dirty="0" smtClean="0">
                <a:latin typeface="Montserrat" panose="00000500000000000000" pitchFamily="2" charset="-52"/>
              </a:rPr>
              <a:t>врачу: </a:t>
            </a:r>
            <a:r>
              <a:rPr lang="ru-RU" sz="2000" dirty="0" smtClean="0">
                <a:solidFill>
                  <a:srgbClr val="AA9576"/>
                </a:solidFill>
                <a:latin typeface="Montserrat" panose="00000500000000000000" pitchFamily="2" charset="-52"/>
              </a:rPr>
              <a:t>фиксировать </a:t>
            </a:r>
            <a:r>
              <a:rPr lang="ru-RU" sz="2000" dirty="0">
                <a:solidFill>
                  <a:srgbClr val="AA9576"/>
                </a:solidFill>
                <a:latin typeface="Montserrat" panose="00000500000000000000" pitchFamily="2" charset="-52"/>
              </a:rPr>
              <a:t>все симптомы, даже записывать их с указанием времени и </a:t>
            </a:r>
            <a:r>
              <a:rPr lang="ru-RU" sz="2000" dirty="0" smtClean="0">
                <a:solidFill>
                  <a:srgbClr val="AA9576"/>
                </a:solidFill>
                <a:latin typeface="Montserrat" panose="00000500000000000000" pitchFamily="2" charset="-52"/>
              </a:rPr>
              <a:t>продолжительности</a:t>
            </a:r>
            <a:r>
              <a:rPr lang="ru-RU" sz="2000" dirty="0">
                <a:solidFill>
                  <a:srgbClr val="AA9576"/>
                </a:solidFill>
                <a:latin typeface="Montserrat" panose="00000500000000000000" pitchFamily="2" charset="-52"/>
              </a:rPr>
              <a:t>. </a:t>
            </a:r>
            <a:endParaRPr lang="ru-RU" sz="2000" dirty="0" smtClean="0">
              <a:solidFill>
                <a:srgbClr val="AA9576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58" y="4727835"/>
            <a:ext cx="59495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Врачу важно знать</a:t>
            </a:r>
            <a:r>
              <a:rPr lang="ru-RU" dirty="0">
                <a:latin typeface="Montserrat" panose="00000500000000000000" pitchFamily="2" charset="-52"/>
              </a:rPr>
              <a:t> не только, что именно болит у пациента, но и когда заболело впервые, как часто случаются приступы недомогания, какие препараты он уже принимал, облегчали они симптомы или нет.</a:t>
            </a:r>
          </a:p>
        </p:txBody>
      </p:sp>
    </p:spTree>
    <p:extLst>
      <p:ext uri="{BB962C8B-B14F-4D97-AF65-F5344CB8AC3E}">
        <p14:creationId xmlns:p14="http://schemas.microsoft.com/office/powerpoint/2010/main" val="24981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883142"/>
            <a:ext cx="5707488" cy="399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9.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НЕСОБЛЮДЕНИЕ </a:t>
            </a:r>
          </a:p>
          <a:p>
            <a:r>
              <a:rPr lang="ru-RU" sz="2000" dirty="0" smtClean="0">
                <a:latin typeface="Montserrat SemiBold" panose="00000700000000000000" pitchFamily="2" charset="-52"/>
              </a:rPr>
              <a:t>РЕКОМЕНДАЦИЙ ЛЕЧАЩЕГО ВРАЧА</a:t>
            </a:r>
            <a:endParaRPr lang="ru-RU" sz="2400" dirty="0"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162880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" y="2204864"/>
            <a:ext cx="6012159" cy="20882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028" y="2411485"/>
            <a:ext cx="59696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Montserrat" panose="00000500000000000000" pitchFamily="2" charset="-52"/>
              </a:rPr>
              <a:t>Самая частая ошибка </a:t>
            </a:r>
            <a:r>
              <a:rPr lang="ru-RU" dirty="0">
                <a:latin typeface="Montserrat" panose="00000500000000000000" pitchFamily="2" charset="-52"/>
              </a:rPr>
              <a:t>– самовольное окончание курса лечения. Почувствовав себя лучше после пары таблеток, пациенты либо перестают принимать их, либо сокращают дозу. </a:t>
            </a:r>
            <a:endParaRPr lang="ru-RU" dirty="0" smtClean="0">
              <a:latin typeface="Montserrat" panose="00000500000000000000" pitchFamily="2" charset="-52"/>
            </a:endParaRPr>
          </a:p>
          <a:p>
            <a:r>
              <a:rPr lang="ru-RU" dirty="0" smtClean="0">
                <a:latin typeface="Montserrat" panose="00000500000000000000" pitchFamily="2" charset="-52"/>
              </a:rPr>
              <a:t>Такие </a:t>
            </a:r>
            <a:r>
              <a:rPr lang="ru-RU" dirty="0">
                <a:latin typeface="Montserrat" panose="00000500000000000000" pitchFamily="2" charset="-52"/>
              </a:rPr>
              <a:t>действия очень опасны.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439" y="4578269"/>
            <a:ext cx="3641626" cy="154107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642014"/>
            <a:ext cx="3712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Необходимо помнить, что пациенты в большой степени несут ответственность за собственное здоровье. 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65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2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БЕЗОПАСНАЯ</a:t>
            </a:r>
            <a:r>
              <a:rPr lang="ru-RU" sz="4400" dirty="0" smtClean="0">
                <a:latin typeface="Montserrat Medium" panose="00000600000000000000" pitchFamily="2" charset="-52"/>
              </a:rPr>
              <a:t> </a:t>
            </a:r>
            <a:r>
              <a:rPr lang="ru-RU" sz="4800" dirty="0" smtClean="0">
                <a:latin typeface="Montserrat Medium" panose="00000600000000000000" pitchFamily="2" charset="-52"/>
              </a:rPr>
              <a:t>БОЛЬНИЧНАЯ СРЕДА</a:t>
            </a:r>
            <a:endParaRPr lang="ru-RU" sz="4800" dirty="0">
              <a:latin typeface="Montserrat Medium" panose="000006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566" y="1853450"/>
            <a:ext cx="6840760" cy="2952328"/>
          </a:xfrm>
          <a:prstGeom prst="rect">
            <a:avLst/>
          </a:prstGeom>
          <a:noFill/>
          <a:ln w="127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12160" y="548680"/>
            <a:ext cx="30243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40352" y="404664"/>
            <a:ext cx="129614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63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76672"/>
            <a:ext cx="7992888" cy="2307303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1540" y="537716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Medium" panose="00000600000000000000" pitchFamily="2" charset="-52"/>
              </a:rPr>
              <a:t>Стратегической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задачей</a:t>
            </a:r>
            <a:r>
              <a:rPr lang="ru-RU" sz="2400" dirty="0">
                <a:latin typeface="Montserrat Medium" panose="00000600000000000000" pitchFamily="2" charset="-52"/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здравоохранения</a:t>
            </a:r>
            <a:r>
              <a:rPr lang="ru-RU" sz="2400" dirty="0">
                <a:latin typeface="Montserrat Medium" panose="00000600000000000000" pitchFamily="2" charset="-52"/>
              </a:rPr>
              <a:t> является </a:t>
            </a:r>
            <a:r>
              <a:rPr lang="ru-RU" sz="2400" dirty="0">
                <a:solidFill>
                  <a:srgbClr val="0070C0"/>
                </a:solidFill>
                <a:latin typeface="Montserrat Medium" panose="00000600000000000000" pitchFamily="2" charset="-52"/>
              </a:rPr>
              <a:t>обеспечение качества медицинской помощи </a:t>
            </a:r>
            <a:r>
              <a:rPr lang="ru-RU" sz="2400" dirty="0">
                <a:latin typeface="Montserrat Medium" panose="00000600000000000000" pitchFamily="2" charset="-52"/>
              </a:rPr>
              <a:t>и создание безопасной больничной среды.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572" y="3109095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Инфекции, связанные с оказанием медицинской помощи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(ИСМП)</a:t>
            </a:r>
            <a:r>
              <a:rPr lang="ru-RU" sz="1400" dirty="0">
                <a:latin typeface="Montserrat" panose="00000500000000000000" pitchFamily="2" charset="-52"/>
              </a:rPr>
              <a:t>, являются важнейшей составляющей этой проблемы в силу негативных последствий для здоровья пациентов, персонала и экономики государства.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007" y="4249117"/>
            <a:ext cx="6393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Источниками</a:t>
            </a:r>
            <a:r>
              <a:rPr lang="ru-RU" sz="1400" dirty="0">
                <a:latin typeface="Montserrat" panose="00000500000000000000" pitchFamily="2" charset="-52"/>
              </a:rPr>
              <a:t> ИСМП могут являться сами пациенты, особенно страдающие хронической и стертой формами инфекций, а также бессимптомные </a:t>
            </a:r>
            <a:r>
              <a:rPr lang="ru-RU" sz="1400" dirty="0" smtClean="0">
                <a:latin typeface="Montserrat" panose="00000500000000000000" pitchFamily="2" charset="-52"/>
              </a:rPr>
              <a:t>носители. 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5237619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Одним из основных направлений в борьбе с ИСМП является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эпидемиологический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надзор, </a:t>
            </a:r>
            <a:r>
              <a:rPr lang="ru-RU" sz="1400" dirty="0">
                <a:latin typeface="Montserrat" panose="00000500000000000000" pitchFamily="2" charset="-52"/>
              </a:rPr>
              <a:t>неотъемлемой составляющей которого является микробиологический мониторинг за возбудителями ИСМП. 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773" y="3071640"/>
            <a:ext cx="6526310" cy="991562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1147" y="4194531"/>
            <a:ext cx="6526310" cy="878614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147" y="5192034"/>
            <a:ext cx="6526310" cy="1045278"/>
          </a:xfrm>
          <a:prstGeom prst="rect">
            <a:avLst/>
          </a:prstGeom>
          <a:noFill/>
          <a:ln w="3175">
            <a:solidFill>
              <a:srgbClr val="9E2A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676456" y="3933056"/>
            <a:ext cx="0" cy="2808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20472" y="5226878"/>
            <a:ext cx="0" cy="1514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532440" y="4653136"/>
            <a:ext cx="0" cy="20882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29" y="2420888"/>
            <a:ext cx="3623206" cy="411154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620688"/>
            <a:ext cx="6120680" cy="1656184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5963" y="692696"/>
            <a:ext cx="6120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МЕРОПРИЯТИЯ</a:t>
            </a:r>
            <a:r>
              <a:rPr lang="ru-RU" dirty="0" smtClean="0"/>
              <a:t>, ОБЕСПЕЧИВАЮЩИЕ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БЕЗОПАСНОСТЬ ПАЦИЕНТОВ </a:t>
            </a:r>
            <a:r>
              <a:rPr lang="ru-RU" dirty="0" smtClean="0"/>
              <a:t>В МЕДИЦИНСКОЙ ОРГАНИЗАЦИИ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 СТОРОНЫ МЕДИЦИНСКОГО ПЕРСОНАЛА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864846"/>
            <a:ext cx="5256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1.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ЧИСТОТА РУК </a:t>
            </a:r>
            <a:endParaRPr lang="ru-RU" sz="2400" dirty="0" smtClean="0">
              <a:solidFill>
                <a:srgbClr val="0070C0"/>
              </a:solidFill>
              <a:latin typeface="Montserrat Medium" panose="00000600000000000000" pitchFamily="2" charset="-52"/>
            </a:endParaRPr>
          </a:p>
          <a:p>
            <a:r>
              <a:rPr lang="ru-RU" sz="1600" dirty="0" smtClean="0">
                <a:latin typeface="Montserrat Medium" panose="00000600000000000000" pitchFamily="2" charset="-52"/>
              </a:rPr>
              <a:t>МЕДИЦИНСКОГО</a:t>
            </a:r>
            <a:r>
              <a:rPr lang="ru-RU" dirty="0" smtClean="0">
                <a:latin typeface="Montserrat Medium" panose="00000600000000000000" pitchFamily="2" charset="-52"/>
              </a:rPr>
              <a:t> ПЕРСОНАЛА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87811"/>
            <a:ext cx="4342773" cy="244827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407503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Обеспечивается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обязательным выполнением правил личной гигиены рук, применением одноразовых стерильных перчаток, обработкой перчаток дезинфицирующими растворами</a:t>
            </a:r>
            <a:r>
              <a:rPr lang="ru-RU" dirty="0">
                <a:solidFill>
                  <a:srgbClr val="9E2A5E"/>
                </a:solidFill>
              </a:rPr>
              <a:t>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11871" y="62068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331951" y="692696"/>
            <a:ext cx="7200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6120680" cy="1368152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8457" y="61168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МЕРОПРИЯТИЯ</a:t>
            </a:r>
            <a:r>
              <a:rPr lang="ru-RU" dirty="0" smtClean="0"/>
              <a:t>, ОБЕСПЕЧИВАЮЩИЕ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БЕЗОПАСНОСТЬ ПАЦИЕНТОВ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738" y="1988840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Medium" panose="00000600000000000000" pitchFamily="2" charset="-52"/>
              </a:rPr>
              <a:t>2</a:t>
            </a:r>
            <a:r>
              <a:rPr lang="ru-RU" sz="2800" dirty="0" smtClean="0">
                <a:latin typeface="Montserrat Medium" panose="00000600000000000000" pitchFamily="2" charset="-52"/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ИСПОЛЬЗОВАНИЕ</a:t>
            </a:r>
            <a:r>
              <a:rPr lang="ru-RU" sz="2800" dirty="0" smtClean="0"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latin typeface="Montserrat Medium" panose="00000600000000000000" pitchFamily="2" charset="-52"/>
              </a:rPr>
              <a:t>МЕДИЦИНСКИМ ПЕРСОНАЛОМ ТОЛЬКО</a:t>
            </a:r>
            <a:r>
              <a:rPr lang="ru-RU" sz="2000" dirty="0" smtClean="0">
                <a:latin typeface="Montserrat Medium" panose="00000600000000000000" pitchFamily="2" charset="-52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СТЕРИЛЬНОГО</a:t>
            </a:r>
            <a:r>
              <a:rPr lang="ru-RU" sz="2000" dirty="0" smtClean="0"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latin typeface="Montserrat Medium" panose="00000600000000000000" pitchFamily="2" charset="-52"/>
              </a:rPr>
              <a:t>НСТРУМЕНТАРИЯ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742" y="3284984"/>
            <a:ext cx="4240645" cy="321742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3933056"/>
            <a:ext cx="5112568" cy="2380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4005064"/>
            <a:ext cx="49715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В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 настоящее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время в медицинской практике широко применяют одноразовые стерильные инструменты и материалы. 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Инструмент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, использующийся повторно, как правило, проходит многоуровневую очистку, дезинфекцию и стерилизацию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-52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380312" y="611686"/>
            <a:ext cx="165618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208404" y="692696"/>
            <a:ext cx="8280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60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6120680" cy="1368152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8457" y="61168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МЕРОПРИЯТИЯ</a:t>
            </a:r>
            <a:r>
              <a:rPr lang="ru-RU" dirty="0" smtClean="0"/>
              <a:t>, ОБЕСПЕЧИВАЮЩИЕ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БЕЗОПАСНОСТЬ ПАЦИЕНТОВ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717031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В медицинской организации контролируется соблюдение правил хранения расходных материалов и лекарственных препаратов (ЛП) </a:t>
            </a:r>
            <a:endParaRPr lang="ru-RU" dirty="0" smtClean="0">
              <a:solidFill>
                <a:srgbClr val="9E2A5E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в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подразделениях, количество запасов. </a:t>
            </a:r>
            <a:endParaRPr lang="ru-RU" dirty="0" smtClean="0">
              <a:solidFill>
                <a:srgbClr val="9E2A5E"/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rgbClr val="9E2A5E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Проводится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контроль за ЛП с истекающим сроком годности. Информация о нежелательных реакциях и проблемах безопасности лекарственных препаратов направляется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Росздравнадзор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75505"/>
            <a:ext cx="568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3</a:t>
            </a:r>
            <a:r>
              <a:rPr lang="ru-RU" sz="2800" dirty="0" smtClean="0">
                <a:latin typeface="Montserrat Medium" panose="00000600000000000000" pitchFamily="2" charset="-52"/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БЕЗОПАСНАЯ</a:t>
            </a:r>
            <a:r>
              <a:rPr lang="ru-RU" sz="24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latin typeface="Montserrat Medium" panose="00000600000000000000" pitchFamily="2" charset="-52"/>
              </a:rPr>
              <a:t>ФАРМАКОТЕРАПИЯ, БЕЗОПАСНОЕ ОБРАЩЕНИЕ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МЕДИЦИНСКИХ</a:t>
            </a:r>
            <a:r>
              <a:rPr lang="ru-RU" sz="2000" dirty="0" smtClean="0"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latin typeface="Montserrat Medium" panose="00000600000000000000" pitchFamily="2" charset="-52"/>
              </a:rPr>
              <a:t>ИЗДЕЛИЙ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3645024"/>
            <a:ext cx="6379450" cy="2934329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172400" y="0"/>
            <a:ext cx="0" cy="24928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676456" y="0"/>
            <a:ext cx="0" cy="148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44408" y="0"/>
            <a:ext cx="0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42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71385"/>
            <a:ext cx="5296153" cy="39497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6120680" cy="1368152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8456" y="6116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МЕРОПРИЯТИЯ</a:t>
            </a:r>
            <a:r>
              <a:rPr lang="ru-RU" dirty="0" smtClean="0"/>
              <a:t>, ОБЕСПЕЧИВАЮЩИЕ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БЕЗОПАСНОСТЬ ПАЦИЕНТОВ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419" y="2092786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Medium" panose="00000600000000000000" pitchFamily="2" charset="-52"/>
              </a:rPr>
              <a:t>4</a:t>
            </a:r>
            <a:r>
              <a:rPr lang="ru-RU" sz="2800" dirty="0" smtClean="0">
                <a:latin typeface="Montserrat Medium" panose="00000600000000000000" pitchFamily="2" charset="-52"/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ОКАЗАНИЕ</a:t>
            </a:r>
            <a:r>
              <a:rPr lang="ru-RU" sz="24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 </a:t>
            </a:r>
            <a:r>
              <a:rPr lang="ru-RU" dirty="0" smtClean="0">
                <a:latin typeface="Montserrat Medium" panose="00000600000000000000" pitchFamily="2" charset="-52"/>
              </a:rPr>
              <a:t>НЕОТЛОЖНОЙ МЕДИЦИНСКОЙ ПОМОЩИ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61048"/>
            <a:ext cx="4320480" cy="246012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3419" y="3936947"/>
            <a:ext cx="4040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В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каждой медицинской организации имеются алгоритмы действия персонала при угрожающих жизни состояниях пациента и набор медикаментов для оказания помощи в экстренной и неотложной форме.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84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6120680" cy="1368152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8456" y="6116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МЕРОПРИЯТИЯ</a:t>
            </a:r>
            <a:r>
              <a:rPr lang="ru-RU" dirty="0" smtClean="0"/>
              <a:t>, ОБЕСПЕЧИВАЮЩИЕ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БЕЗОПАСНОСТЬ ПАЦИЕНТОВ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56" y="213285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5</a:t>
            </a:r>
            <a:r>
              <a:rPr lang="ru-RU" sz="2800" dirty="0" smtClean="0">
                <a:latin typeface="Montserrat Medium" panose="00000600000000000000" pitchFamily="2" charset="-52"/>
              </a:rPr>
              <a:t>. </a:t>
            </a:r>
            <a:r>
              <a:rPr lang="ru-RU" sz="24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ПРОФИЛАКТИКА ПАДЕНИЙ</a:t>
            </a:r>
            <a:r>
              <a:rPr lang="ru-RU" dirty="0" smtClean="0">
                <a:latin typeface="Montserrat Medium" panose="00000600000000000000" pitchFamily="2" charset="-52"/>
              </a:rPr>
              <a:t> ПАЦИЕНТОВ В МЕДИЦИНСКОЙ ОРГАНИЗАЦИИ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996" y="3642626"/>
            <a:ext cx="7745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С целью предупреждения падений пациентов в учреждении здравоохранения медицинский персонал целенаправленно опрашивает пациента об имеющихся или имевшихся в прошлом нарушениях равновесия, наблюдает за состоянием во время и по окончанию манипуляций, рекомендует и помогает пациенту медленно вставать после 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процедур и при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необходимости сопровождает пациента до места отдыха (холл, коридор).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2652"/>
            <a:ext cx="7848873" cy="2448272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12360" y="0"/>
            <a:ext cx="0" cy="1565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28384" y="0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496"/>
            <a:ext cx="4124067" cy="65068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2979" y="1124744"/>
            <a:ext cx="5569141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979" y="332656"/>
            <a:ext cx="144016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979" y="548680"/>
            <a:ext cx="208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9669" y="1340768"/>
            <a:ext cx="53724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Montserrat" panose="00000500000000000000" pitchFamily="2" charset="-52"/>
              </a:rPr>
              <a:t>Согласно 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ст. 90 Федерального Закона </a:t>
            </a:r>
            <a:endParaRPr lang="ru-RU" sz="2000" dirty="0" smtClean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от 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21.11.2011 № 323-ФЗ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«Об основах охраны здоровья граждан в Российской Федерации»</a:t>
            </a:r>
            <a:r>
              <a:rPr lang="ru-RU" sz="1900" dirty="0">
                <a:latin typeface="Montserrat Medium" panose="00000600000000000000" pitchFamily="2" charset="-52"/>
              </a:rPr>
              <a:t>,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 </a:t>
            </a: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Montserrat Medium" panose="00000600000000000000" pitchFamily="2" charset="-52"/>
            </a:endParaRPr>
          </a:p>
          <a:p>
            <a:r>
              <a:rPr lang="ru-RU" sz="1900" dirty="0" smtClean="0">
                <a:latin typeface="Montserrat" panose="00000500000000000000" pitchFamily="2" charset="-52"/>
              </a:rPr>
              <a:t>органами</a:t>
            </a:r>
            <a:r>
              <a:rPr lang="ru-RU" sz="1900" dirty="0">
                <a:latin typeface="Montserrat" panose="00000500000000000000" pitchFamily="2" charset="-52"/>
              </a:rPr>
              <a:t>, организациями государственной, муниципальной и частной систем здравоохранения осуществляется внутренний контроль качества и безопасности медицинской деятельности в порядке, установленном руководителями указанных органов,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0090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6120680" cy="1368152"/>
          </a:xfrm>
          <a:prstGeom prst="rect">
            <a:avLst/>
          </a:prstGeom>
          <a:solidFill>
            <a:schemeClr val="dk1">
              <a:alpha val="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8456" y="6116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МЕРОПРИЯТИЯ</a:t>
            </a:r>
            <a:r>
              <a:rPr lang="ru-RU" dirty="0" smtClean="0"/>
              <a:t>, ОБЕСПЕЧИВАЮЩИЕ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БЕЗОПАСНОСТЬ ПАЦИЕНТОВ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92903"/>
            <a:ext cx="6305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6</a:t>
            </a:r>
            <a:r>
              <a:rPr lang="ru-RU" sz="2800" dirty="0" smtClean="0">
                <a:latin typeface="Montserrat Medium" panose="00000600000000000000" pitchFamily="2" charset="-52"/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СОБЛЮДЕНИЕ ПРИНЦИПОВ ЭТИКИ </a:t>
            </a:r>
            <a:r>
              <a:rPr lang="ru-RU" dirty="0" smtClean="0">
                <a:latin typeface="Montserrat Medium" panose="00000600000000000000" pitchFamily="2" charset="-52"/>
              </a:rPr>
              <a:t>И ДЕОНТОЛОГИИ ПРИ ОБЩЕНИИ С ПАЦИЕНТАМИ И ИХ РОДСТВЕННИКАМИ, </a:t>
            </a:r>
          </a:p>
          <a:p>
            <a:r>
              <a:rPr lang="ru-RU" dirty="0" smtClean="0">
                <a:latin typeface="Montserrat Medium" panose="00000600000000000000" pitchFamily="2" charset="-52"/>
              </a:rPr>
              <a:t>А ТАКЖЕ С КОЛЛЕГАМИ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43" y="3501008"/>
            <a:ext cx="4248472" cy="30179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428933"/>
            <a:ext cx="5256584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544767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Медицинскому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персоналу необходимо корректно общаться с посетителями учреждений здравоохранения, по возможности разъяснять проводимые лечебные и диагностические мероприятия.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8424" y="0"/>
            <a:ext cx="0" cy="13407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60432" y="0"/>
            <a:ext cx="0" cy="670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448" y="0"/>
            <a:ext cx="0" cy="1772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60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6192688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204864"/>
            <a:ext cx="5832648" cy="15841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71669" y="2442954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Montserrat SemiBold" panose="00000700000000000000" pitchFamily="2" charset="-52"/>
              </a:rPr>
              <a:t>ВЫВОДЫ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6381328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6165304"/>
            <a:ext cx="7920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504" y="6237312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91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416" y="442992"/>
            <a:ext cx="4680520" cy="158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219" y="711860"/>
            <a:ext cx="55263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ПАЦИЕНТУ</a:t>
            </a:r>
            <a:r>
              <a:rPr lang="ru-RU" dirty="0" smtClean="0">
                <a:latin typeface="Montserrat Medium" panose="00000600000000000000" pitchFamily="2" charset="-52"/>
              </a:rPr>
              <a:t> ИЛИ ЛИЦУ, ЗАНИМАЮЩЕМУСЯ УХОДОМ ЗА БОЛЬНЫМ, </a:t>
            </a:r>
            <a:r>
              <a:rPr lang="ru-RU" sz="20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НУЖНО</a:t>
            </a:r>
            <a:r>
              <a:rPr lang="ru-RU" dirty="0" smtClean="0">
                <a:latin typeface="Montserrat Medium" panose="00000600000000000000" pitchFamily="2" charset="-52"/>
              </a:rPr>
              <a:t>: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-   Строго </a:t>
            </a:r>
            <a:r>
              <a:rPr lang="ru-RU" dirty="0">
                <a:solidFill>
                  <a:srgbClr val="C00000"/>
                </a:solidFill>
                <a:latin typeface="Montserrat" panose="00000500000000000000" pitchFamily="2" charset="-52"/>
              </a:rPr>
              <a:t>соблюдать</a:t>
            </a:r>
            <a:r>
              <a:rPr lang="ru-RU" dirty="0">
                <a:latin typeface="Montserrat" panose="00000500000000000000" pitchFamily="2" charset="-52"/>
              </a:rPr>
              <a:t> предписания лечащего врача</a:t>
            </a:r>
            <a:r>
              <a:rPr lang="ru-RU" dirty="0" smtClean="0">
                <a:latin typeface="Montserrat" panose="00000500000000000000" pitchFamily="2" charset="-52"/>
              </a:rPr>
              <a:t>;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Не </a:t>
            </a:r>
            <a:r>
              <a:rPr lang="ru-RU" dirty="0">
                <a:solidFill>
                  <a:srgbClr val="0070C0"/>
                </a:solidFill>
                <a:latin typeface="Montserrat" panose="00000500000000000000" pitchFamily="2" charset="-52"/>
              </a:rPr>
              <a:t>заниматься </a:t>
            </a:r>
            <a:r>
              <a:rPr lang="ru-RU" dirty="0">
                <a:latin typeface="Montserrat" panose="00000500000000000000" pitchFamily="2" charset="-52"/>
              </a:rPr>
              <a:t>самолечением</a:t>
            </a:r>
            <a:r>
              <a:rPr lang="ru-RU" dirty="0" smtClean="0">
                <a:latin typeface="Montserrat" panose="00000500000000000000" pitchFamily="2" charset="-52"/>
              </a:rPr>
              <a:t>;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Быть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активно вовлеченным </a:t>
            </a:r>
            <a:r>
              <a:rPr lang="ru-RU" dirty="0">
                <a:latin typeface="Montserrat" panose="00000500000000000000" pitchFamily="2" charset="-52"/>
              </a:rPr>
              <a:t>в сохранение и поддержание собственного здоровья</a:t>
            </a:r>
            <a:r>
              <a:rPr lang="ru-RU" dirty="0" smtClean="0">
                <a:latin typeface="Montserrat" panose="00000500000000000000" pitchFamily="2" charset="-52"/>
              </a:rPr>
              <a:t>;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Задавать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вопросы</a:t>
            </a:r>
            <a:r>
              <a:rPr lang="ru-RU" dirty="0">
                <a:latin typeface="Montserrat" panose="00000500000000000000" pitchFamily="2" charset="-52"/>
              </a:rPr>
              <a:t>: безопасная медицинская помощь начинается с правильного, качественного, открытого общения</a:t>
            </a:r>
            <a:r>
              <a:rPr lang="ru-RU" dirty="0" smtClean="0">
                <a:latin typeface="Montserrat" panose="00000500000000000000" pitchFamily="2" charset="-52"/>
              </a:rPr>
              <a:t>;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Предоставлять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полную и точную информацию о здоровье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604448" y="4725144"/>
            <a:ext cx="0" cy="213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676456" y="5229200"/>
            <a:ext cx="0" cy="1628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116604" y="114676"/>
            <a:ext cx="919892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28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186" y="332656"/>
            <a:ext cx="4471813" cy="1478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35486"/>
            <a:ext cx="47228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МЕДИЦИНСКИМ РАБОТНИКАМ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НУЖНО</a:t>
            </a:r>
            <a:r>
              <a:rPr lang="ru-RU" dirty="0" smtClean="0">
                <a:latin typeface="Montserrat Medium" panose="00000600000000000000" pitchFamily="2" charset="-52"/>
              </a:rPr>
              <a:t>: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76453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Вовлекать</a:t>
            </a:r>
            <a:r>
              <a:rPr lang="ru-RU" sz="1700" dirty="0" smtClean="0">
                <a:latin typeface="Montserrat" panose="00000500000000000000" pitchFamily="2" charset="-52"/>
              </a:rPr>
              <a:t> </a:t>
            </a:r>
            <a:r>
              <a:rPr lang="ru-RU" sz="1700" dirty="0">
                <a:latin typeface="Montserrat" panose="00000500000000000000" pitchFamily="2" charset="-52"/>
              </a:rPr>
              <a:t>пациентов в собственное лечение в качестве равных партнеров</a:t>
            </a:r>
            <a:r>
              <a:rPr lang="ru-RU" sz="1700" dirty="0" smtClean="0">
                <a:latin typeface="Montserrat" panose="00000500000000000000" pitchFamily="2" charset="-52"/>
              </a:rPr>
              <a:t>;</a:t>
            </a:r>
          </a:p>
          <a:p>
            <a:endParaRPr lang="ru-RU" sz="1700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Работать</a:t>
            </a:r>
            <a:r>
              <a:rPr lang="ru-RU" sz="1700" dirty="0">
                <a:latin typeface="Montserrat" panose="00000500000000000000" pitchFamily="2" charset="-52"/>
              </a:rPr>
              <a:t>, прежде всего, </a:t>
            </a:r>
            <a:r>
              <a:rPr lang="ru-RU" sz="1700" dirty="0">
                <a:solidFill>
                  <a:srgbClr val="002060"/>
                </a:solidFill>
                <a:latin typeface="Montserrat" panose="00000500000000000000" pitchFamily="2" charset="-52"/>
              </a:rPr>
              <a:t>в интересах безопасности </a:t>
            </a:r>
            <a:r>
              <a:rPr lang="ru-RU" sz="17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пациентов</a:t>
            </a:r>
            <a:r>
              <a:rPr lang="ru-RU" sz="1700" dirty="0" smtClean="0">
                <a:latin typeface="Montserrat" panose="00000500000000000000" pitchFamily="2" charset="-52"/>
              </a:rPr>
              <a:t>;</a:t>
            </a:r>
          </a:p>
          <a:p>
            <a:endParaRPr lang="ru-RU" sz="1700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Montserrat" panose="00000500000000000000" pitchFamily="2" charset="-52"/>
              </a:rPr>
              <a:t>Постоянно </a:t>
            </a:r>
            <a:r>
              <a:rPr lang="ru-RU" sz="1700" dirty="0">
                <a:solidFill>
                  <a:srgbClr val="9E2A5E"/>
                </a:solidFill>
                <a:latin typeface="Montserrat" panose="00000500000000000000" pitchFamily="2" charset="-52"/>
              </a:rPr>
              <a:t>повышать</a:t>
            </a:r>
            <a:r>
              <a:rPr lang="ru-RU" sz="1700" dirty="0">
                <a:latin typeface="Montserrat" panose="00000500000000000000" pitchFamily="2" charset="-52"/>
              </a:rPr>
              <a:t> свою квалификацию и углублять знания</a:t>
            </a:r>
            <a:r>
              <a:rPr lang="ru-RU" sz="1700" dirty="0" smtClean="0">
                <a:latin typeface="Montserrat" panose="00000500000000000000" pitchFamily="2" charset="-52"/>
              </a:rPr>
              <a:t>;</a:t>
            </a:r>
          </a:p>
          <a:p>
            <a:endParaRPr lang="ru-RU" sz="1700" dirty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Формировать</a:t>
            </a:r>
            <a:r>
              <a:rPr lang="ru-RU" sz="1700" dirty="0" smtClean="0">
                <a:latin typeface="Montserrat" panose="00000500000000000000" pitchFamily="2" charset="-52"/>
              </a:rPr>
              <a:t> </a:t>
            </a:r>
            <a:r>
              <a:rPr lang="ru-RU" sz="1700" dirty="0">
                <a:latin typeface="Montserrat" panose="00000500000000000000" pitchFamily="2" charset="-52"/>
              </a:rPr>
              <a:t>культуру безопасности пациентов в медицинских организациях в духе открытости и прозрачности</a:t>
            </a:r>
            <a:r>
              <a:rPr lang="ru-RU" sz="1700" dirty="0" smtClean="0">
                <a:latin typeface="Montserrat" panose="00000500000000000000" pitchFamily="2" charset="-52"/>
              </a:rPr>
              <a:t>;</a:t>
            </a:r>
          </a:p>
          <a:p>
            <a:endParaRPr lang="ru-RU" sz="1700" dirty="0" smtClean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Montserrat" panose="00000500000000000000" pitchFamily="2" charset="-52"/>
              </a:rPr>
              <a:t>Своевременно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предоставлять</a:t>
            </a:r>
            <a:r>
              <a:rPr lang="ru-RU" sz="1700" dirty="0" smtClean="0">
                <a:latin typeface="Montserrat" panose="00000500000000000000" pitchFamily="2" charset="-52"/>
              </a:rPr>
              <a:t> </a:t>
            </a:r>
            <a:r>
              <a:rPr lang="ru-RU" sz="1700" dirty="0">
                <a:latin typeface="Montserrat" panose="00000500000000000000" pitchFamily="2" charset="-52"/>
              </a:rPr>
              <a:t>информацию об </a:t>
            </a:r>
            <a:r>
              <a:rPr lang="ru-RU" sz="1700" dirty="0" smtClean="0">
                <a:latin typeface="Montserrat" panose="00000500000000000000" pitchFamily="2" charset="-52"/>
              </a:rPr>
              <a:t>       обнаруженных </a:t>
            </a:r>
            <a:r>
              <a:rPr lang="ru-RU" sz="1700" dirty="0">
                <a:latin typeface="Montserrat" panose="00000500000000000000" pitchFamily="2" charset="-52"/>
              </a:rPr>
              <a:t>ошибках в лечении в интересах извлечения уроков для безопасности пациентов</a:t>
            </a:r>
            <a:r>
              <a:rPr lang="ru-RU" sz="1700" dirty="0" smtClean="0">
                <a:latin typeface="Montserrat" panose="00000500000000000000" pitchFamily="2" charset="-52"/>
              </a:rPr>
              <a:t>.</a:t>
            </a:r>
            <a:endParaRPr lang="ru-RU" sz="1700" dirty="0">
              <a:latin typeface="Montserrat" panose="00000500000000000000" pitchFamily="2" charset="-52"/>
            </a:endParaRP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32440" y="0"/>
            <a:ext cx="0" cy="2132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676456" y="0"/>
            <a:ext cx="0" cy="1066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748464" y="0"/>
            <a:ext cx="0" cy="2636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3668"/>
            <a:ext cx="4572000" cy="6871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867438"/>
            <a:ext cx="5400600" cy="151216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393305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Montserrat Medium" panose="00000600000000000000" pitchFamily="2" charset="-52"/>
              </a:rPr>
              <a:t>СПАСИБО ЗА ВНИМАНИЕ!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404664"/>
            <a:ext cx="2339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528017"/>
            <a:ext cx="125963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504" y="620688"/>
            <a:ext cx="16561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069348" y="81662"/>
            <a:ext cx="1008112" cy="1037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88840"/>
            <a:ext cx="9144000" cy="2088232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220486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ОШИБКИ</a:t>
            </a:r>
            <a:r>
              <a:rPr lang="ru-RU" sz="5400" dirty="0" smtClean="0">
                <a:latin typeface="Montserrat SemiBold" panose="00000700000000000000" pitchFamily="2" charset="-52"/>
              </a:rPr>
              <a:t> </a:t>
            </a:r>
            <a:r>
              <a:rPr lang="ru-RU" sz="4800" dirty="0" smtClean="0">
                <a:latin typeface="Montserrat SemiBold" panose="00000700000000000000" pitchFamily="2" charset="-52"/>
              </a:rPr>
              <a:t>ПАЦИЕНТОВ </a:t>
            </a:r>
            <a:endParaRPr lang="ru-RU" sz="4800" dirty="0">
              <a:latin typeface="Montserrat SemiBold" panose="00000700000000000000" pitchFamily="2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5373216"/>
            <a:ext cx="3959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504" y="5663568"/>
            <a:ext cx="233975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395333" y="87342"/>
            <a:ext cx="683568" cy="7088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4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07" y="1340768"/>
            <a:ext cx="3907265" cy="5301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852936"/>
            <a:ext cx="4752528" cy="2051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1.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ИГНОРИРОВАНИЕ</a:t>
            </a:r>
            <a:r>
              <a:rPr lang="ru-RU" sz="2800" dirty="0" smtClean="0">
                <a:latin typeface="Montserrat SemiBold" panose="00000700000000000000" pitchFamily="2" charset="-52"/>
              </a:rPr>
              <a:t> СИМПТОМОВ</a:t>
            </a:r>
            <a:endParaRPr lang="ru-RU" sz="2800" dirty="0"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1700808"/>
            <a:ext cx="4527087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6237312"/>
            <a:ext cx="31683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504" y="6381328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00157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Иногда даже незначительные симптомы могут говорить о серьёзных </a:t>
            </a:r>
            <a:r>
              <a:rPr lang="ru-RU" dirty="0" smtClean="0">
                <a:latin typeface="Montserrat" panose="00000500000000000000" pitchFamily="2" charset="-52"/>
              </a:rPr>
              <a:t>заболеваниях. Поэтому, когда </a:t>
            </a:r>
            <a:r>
              <a:rPr lang="ru-RU" dirty="0">
                <a:latin typeface="Montserrat" panose="00000500000000000000" pitchFamily="2" charset="-52"/>
              </a:rPr>
              <a:t>вопрос касается здоровья, нельзя поверхностно относиться к своему недомоганию. </a:t>
            </a:r>
          </a:p>
        </p:txBody>
      </p:sp>
    </p:spTree>
    <p:extLst>
      <p:ext uri="{BB962C8B-B14F-4D97-AF65-F5344CB8AC3E}">
        <p14:creationId xmlns:p14="http://schemas.microsoft.com/office/powerpoint/2010/main" val="11809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7011" y="1251015"/>
            <a:ext cx="6858000" cy="4355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798" y="1988840"/>
            <a:ext cx="5769354" cy="330336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Montserrat SemiBold" panose="00000700000000000000" pitchFamily="2" charset="-52"/>
              </a:rPr>
              <a:t>2</a:t>
            </a:r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САМОЛЕЧЕНИЕ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1215916"/>
            <a:ext cx="4032448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849" y="2060848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Любой препарат должен выписывать только врач, потому что только он может правильно оценить само заболевание, подобрать вид лекарства и его дозировку, а также контролировать течение болезни. Самолечение же приводит либо к тому, что организму наносится 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урон (в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том 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числе, </a:t>
            </a:r>
            <a:r>
              <a:rPr lang="ru-RU" dirty="0">
                <a:solidFill>
                  <a:srgbClr val="9E2A5E"/>
                </a:solidFill>
                <a:latin typeface="Montserrat" panose="00000500000000000000" pitchFamily="2" charset="-52"/>
              </a:rPr>
              <a:t>бесконтрольным приемом </a:t>
            </a:r>
            <a:r>
              <a:rPr lang="ru-RU" dirty="0" smtClean="0">
                <a:solidFill>
                  <a:srgbClr val="9E2A5E"/>
                </a:solidFill>
                <a:latin typeface="Montserrat" panose="00000500000000000000" pitchFamily="2" charset="-52"/>
              </a:rPr>
              <a:t>медикаментов), либо к возникновению хронического заболевания.</a:t>
            </a:r>
            <a:endParaRPr lang="ru-RU" dirty="0">
              <a:solidFill>
                <a:srgbClr val="9E2A5E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48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3. </a:t>
            </a:r>
            <a:r>
              <a:rPr lang="ru-RU" sz="2000" dirty="0" smtClean="0">
                <a:latin typeface="Montserrat SemiBold" panose="00000700000000000000" pitchFamily="2" charset="-52"/>
              </a:rPr>
              <a:t>ИСПОЛЬЗОВАНИЕ</a:t>
            </a:r>
            <a:r>
              <a:rPr lang="ru-RU" sz="2400" dirty="0" smtClean="0">
                <a:latin typeface="Montserrat SemiBold" panose="00000700000000000000" pitchFamily="2" charset="-52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АЛЬТЕРНАТИВНЫХ МЕТОДОВ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tserrat SemiBold" panose="00000700000000000000" pitchFamily="2" charset="-52"/>
              </a:rPr>
              <a:t>ЛЕЧЕНИЯ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62880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0798" y="2674916"/>
            <a:ext cx="6048672" cy="230425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19103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Отрицать альтернативные методы лечения целиком нельзя, но все виды такой терапии должны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обязательно согласовываться с лечащим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врачом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и являться лишь дополнением к основному лечению.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26970" y="6237312"/>
            <a:ext cx="1907704" cy="0"/>
          </a:xfrm>
          <a:prstGeom prst="line">
            <a:avLst/>
          </a:prstGeom>
          <a:ln>
            <a:solidFill>
              <a:srgbClr val="A6917A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310924"/>
            <a:ext cx="10436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90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30" y="1493272"/>
            <a:ext cx="5616624" cy="4104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257018"/>
            <a:ext cx="5472608" cy="302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Montserrat SemiBold" panose="00000700000000000000" pitchFamily="2" charset="-52"/>
              </a:rPr>
              <a:t>4</a:t>
            </a:r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. </a:t>
            </a:r>
            <a:r>
              <a:rPr lang="ru-RU" sz="2000" dirty="0" smtClean="0">
                <a:latin typeface="Montserrat SemiBold" panose="00000700000000000000" pitchFamily="2" charset="-52"/>
              </a:rPr>
              <a:t>«ЛЕЧЕНИЕ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tserrat SemiBold" panose="00000700000000000000" pitchFamily="2" charset="-52"/>
              </a:rPr>
              <a:t>В ИНТЕРНЕТЕ</a:t>
            </a:r>
            <a:r>
              <a:rPr lang="ru-RU" sz="2000" dirty="0" smtClean="0">
                <a:latin typeface="Montserrat SemiBold" panose="00000700000000000000" pitchFamily="2" charset="-52"/>
              </a:rPr>
              <a:t>»</a:t>
            </a:r>
            <a:endParaRPr lang="ru-RU" sz="2400" dirty="0"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3356992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Задавая вопрос о здоровье в И</a:t>
            </a:r>
            <a:r>
              <a:rPr lang="ru-RU" dirty="0" smtClean="0">
                <a:latin typeface="Montserrat" panose="00000500000000000000" pitchFamily="2" charset="-52"/>
              </a:rPr>
              <a:t>нтернете</a:t>
            </a:r>
            <a:r>
              <a:rPr lang="ru-RU" dirty="0">
                <a:latin typeface="Montserrat" panose="00000500000000000000" pitchFamily="2" charset="-52"/>
              </a:rPr>
              <a:t>, человек получает поливариантные ответы, имеет иллюзию выбора стратегии лечения. Конечно, полезно ознакомиться </a:t>
            </a:r>
            <a:endParaRPr lang="ru-RU" dirty="0" smtClean="0">
              <a:latin typeface="Montserrat" panose="00000500000000000000" pitchFamily="2" charset="-52"/>
            </a:endParaRPr>
          </a:p>
          <a:p>
            <a:r>
              <a:rPr lang="ru-RU" dirty="0" smtClean="0">
                <a:latin typeface="Montserrat" panose="00000500000000000000" pitchFamily="2" charset="-52"/>
              </a:rPr>
              <a:t>с </a:t>
            </a:r>
            <a:r>
              <a:rPr lang="ru-RU" dirty="0">
                <a:latin typeface="Montserrat" panose="00000500000000000000" pitchFamily="2" charset="-52"/>
              </a:rPr>
              <a:t>дополнительной информацией, но пациенту важно помнить, что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специализированное медицинское образование невозможно заменить минутами поисков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Интернете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12160" y="188640"/>
            <a:ext cx="302433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24328" y="332656"/>
            <a:ext cx="1512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5. </a:t>
            </a:r>
            <a:r>
              <a:rPr lang="ru-RU" sz="2800" dirty="0" smtClean="0">
                <a:latin typeface="Montserrat SemiBold" panose="00000700000000000000" pitchFamily="2" charset="-52"/>
              </a:rPr>
              <a:t>НЕЖЕЛАНИЕ</a:t>
            </a:r>
            <a:r>
              <a:rPr lang="ru-RU" sz="2000" dirty="0" smtClean="0">
                <a:latin typeface="Montserrat SemiBold" panose="00000700000000000000" pitchFamily="2" charset="-52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ИДТИ К ВРАЧУ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65" y="1412776"/>
            <a:ext cx="39239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4304" y="2276872"/>
            <a:ext cx="5400600" cy="365243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6029" y="2333376"/>
            <a:ext cx="5237150" cy="353943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Своё нежелание посетить врача можно объяснить </a:t>
            </a:r>
            <a:r>
              <a:rPr lang="ru-RU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следующим: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нехватка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времени,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недоверие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врачам,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отсутствие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финансовых средств,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банальная лень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и даже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страх. </a:t>
            </a:r>
          </a:p>
          <a:p>
            <a:r>
              <a:rPr lang="ru-RU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Забота 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о своём здоровье заключается как в правильном питании и регулярных занятиях спортом, так 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в диспансеризации и профилактических медицинских осмотрах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, которые граждане могут пройти бесплатно.</a:t>
            </a:r>
          </a:p>
        </p:txBody>
      </p:sp>
    </p:spTree>
    <p:extLst>
      <p:ext uri="{BB962C8B-B14F-4D97-AF65-F5344CB8AC3E}">
        <p14:creationId xmlns:p14="http://schemas.microsoft.com/office/powerpoint/2010/main" val="1429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Montserrat SemiBold" panose="00000700000000000000" pitchFamily="2" charset="-52"/>
              </a:rPr>
              <a:t>6. </a:t>
            </a:r>
            <a:r>
              <a:rPr lang="ru-RU" sz="2800" dirty="0" smtClean="0">
                <a:latin typeface="Montserrat SemiBold" panose="00000700000000000000" pitchFamily="2" charset="-52"/>
              </a:rPr>
              <a:t>УТАИВАНИЕ</a:t>
            </a:r>
            <a:r>
              <a:rPr lang="ru-RU" sz="2000" dirty="0" smtClean="0">
                <a:latin typeface="Montserrat SemiBold" panose="00000700000000000000" pitchFamily="2" charset="-52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-52"/>
              </a:rPr>
              <a:t>ИНФОРМАЦИИ О СЕБЕ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4127833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35" y="1878386"/>
            <a:ext cx="5267661" cy="4333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36696" y="3284984"/>
            <a:ext cx="4667752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50125" y="3349502"/>
            <a:ext cx="4479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Некоторым пациентам трудно признаваться, что они сами губят своё </a:t>
            </a:r>
            <a:r>
              <a:rPr lang="ru-RU" dirty="0" smtClean="0">
                <a:latin typeface="Montserrat" panose="00000500000000000000" pitchFamily="2" charset="-52"/>
              </a:rPr>
              <a:t>здоровье: </a:t>
            </a:r>
            <a:r>
              <a:rPr lang="ru-RU" dirty="0">
                <a:latin typeface="Montserrat" panose="00000500000000000000" pitchFamily="2" charset="-52"/>
              </a:rPr>
              <a:t>курят, злоупотребляют алкоголем, имеют вредные пищевые </a:t>
            </a:r>
            <a:r>
              <a:rPr lang="ru-RU" dirty="0" smtClean="0">
                <a:latin typeface="Montserrat" panose="00000500000000000000" pitchFamily="2" charset="-52"/>
              </a:rPr>
              <a:t>привычки. Однако </a:t>
            </a:r>
            <a:r>
              <a:rPr lang="ru-RU" dirty="0">
                <a:solidFill>
                  <a:srgbClr val="0070C0"/>
                </a:solidFill>
                <a:latin typeface="Montserrat Medium" panose="00000600000000000000" pitchFamily="2" charset="-52"/>
              </a:rPr>
              <a:t>врачу необходимо знать о пациенте всё, чтобы подобрать подходящие медикаменты и дать наиболее оптимальные рекомендации по лечению.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380312" y="2420888"/>
            <a:ext cx="1656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00392" y="2492896"/>
            <a:ext cx="93610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51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1053</TotalTime>
  <Words>1006</Words>
  <Application>Microsoft Office PowerPoint</Application>
  <PresentationFormat>Экран (4:3)</PresentationFormat>
  <Paragraphs>84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Донцова Алена</dc:creator>
  <cp:lastModifiedBy>Донцова Алена</cp:lastModifiedBy>
  <cp:revision>55</cp:revision>
  <dcterms:created xsi:type="dcterms:W3CDTF">2020-10-22T13:05:51Z</dcterms:created>
  <dcterms:modified xsi:type="dcterms:W3CDTF">2021-03-11T06:47:45Z</dcterms:modified>
</cp:coreProperties>
</file>